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162"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3A245217-E1D8-4A08-9A5A-F0C2E9D022D6}" type="datetimeFigureOut">
              <a:rPr lang="nl-NL"/>
              <a:pPr>
                <a:defRPr/>
              </a:pPr>
              <a:t>16-3-2021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953A9D70-CE48-4679-8DD9-371074723C51}"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CDEC1A76-23E7-4899-9970-BDE9E2675256}" type="datetimeFigureOut">
              <a:rPr lang="nl-NL"/>
              <a:pPr>
                <a:defRPr/>
              </a:pPr>
              <a:t>16-3-2021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DC5F452E-8EA8-42F8-92BE-0AF923D06A98}"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F0DE91D-7D31-466B-9C78-6D5E45E093F7}" type="datetimeFigureOut">
              <a:rPr lang="nl-NL"/>
              <a:pPr>
                <a:defRPr/>
              </a:pPr>
              <a:t>16-3-2021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7253EE8-A675-4DDC-809A-9B08AA0EE35E}"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E57293CA-0EC8-4CDC-AD6F-0735FEAD00B5}" type="datetimeFigureOut">
              <a:rPr lang="nl-NL"/>
              <a:pPr>
                <a:defRPr/>
              </a:pPr>
              <a:t>16-3-2021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95E5857A-0601-4C0E-B535-DF1AB2312EC3}"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37A480DF-6036-4035-AE56-6DB0BFCAC234}" type="datetimeFigureOut">
              <a:rPr lang="nl-NL"/>
              <a:pPr>
                <a:defRPr/>
              </a:pPr>
              <a:t>16-3-2021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CBB0AC-00E6-4A55-BCE4-675B56EF50B9}"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BC31C243-9740-47C0-A845-C6F0EFDD3396}" type="datetimeFigureOut">
              <a:rPr lang="nl-NL"/>
              <a:pPr>
                <a:defRPr/>
              </a:pPr>
              <a:t>16-3-2021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89DA5CFE-AC37-41A2-B2E0-8AA7295A7E88}"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1970CFCA-A420-4A1F-8A2A-784A05E4193E}" type="datetimeFigureOut">
              <a:rPr lang="nl-NL"/>
              <a:pPr>
                <a:defRPr/>
              </a:pPr>
              <a:t>16-3-2021</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0EDE3788-BF68-42D2-A760-21CED4A205DD}"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E11F7306-7EA2-4032-9D01-54C26DF99BA4}" type="datetimeFigureOut">
              <a:rPr lang="nl-NL"/>
              <a:pPr>
                <a:defRPr/>
              </a:pPr>
              <a:t>16-3-2021</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87B7C5D0-2556-41FD-A59A-DFF72E895266}"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9CDE873F-2990-4DEB-8586-A119EEA4F69D}" type="datetimeFigureOut">
              <a:rPr lang="nl-NL"/>
              <a:pPr>
                <a:defRPr/>
              </a:pPr>
              <a:t>16-3-2021</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DA1CB64D-B2EC-475D-96F0-DFEF36EF2E9F}"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B518532C-A93D-4779-BBD2-015BABC033A0}" type="datetimeFigureOut">
              <a:rPr lang="nl-NL"/>
              <a:pPr>
                <a:defRPr/>
              </a:pPr>
              <a:t>16-3-2021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15750DD-F5F6-4A32-9969-FDEB3282BA02}"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587DA8AD-127C-46C8-BB95-CA58D08B11DE}" type="datetimeFigureOut">
              <a:rPr lang="nl-NL"/>
              <a:pPr>
                <a:defRPr/>
              </a:pPr>
              <a:t>16-3-2021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127588DC-7A20-4B62-B2B1-99BF3091DCBA}"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47E5F40-2567-4E7B-A81A-06BEE23B1DB6}" type="datetimeFigureOut">
              <a:rPr lang="nl-NL"/>
              <a:pPr>
                <a:defRPr/>
              </a:pPr>
              <a:t>16-3-2021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E8EC2FE-B427-4450-9ECC-CDC39E04BC0F}"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28688"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315" name="Rectangle 3"/>
          <p:cNvSpPr>
            <a:spLocks noChangeArrowheads="1"/>
          </p:cNvSpPr>
          <p:nvPr/>
        </p:nvSpPr>
        <p:spPr bwMode="auto">
          <a:xfrm>
            <a:off x="928688" y="392395"/>
            <a:ext cx="3857625" cy="1107996"/>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Leerdoel</a:t>
            </a:r>
          </a:p>
          <a:p>
            <a:r>
              <a:rPr lang="nl-NL" sz="1100" dirty="0"/>
              <a:t>Als Adviseur duurzame leefomgeving heb je een advies uit gebracht over een gebied hoe een activiteit én inrichting er voor kunnen zorgen dat mensen bij elkaar komen. (la 3) Nu komt het moment dat je dat moet ‘verkopen’ aan de stakeholders.</a:t>
            </a:r>
            <a:endParaRPr lang="nl-NL" sz="1100" b="1" dirty="0">
              <a:solidFill>
                <a:srgbClr val="0070C0"/>
              </a:solidFill>
              <a:ea typeface="Calibri" pitchFamily="34" charset="0"/>
              <a:cs typeface="Arial" charset="0"/>
            </a:endParaRPr>
          </a:p>
        </p:txBody>
      </p:sp>
      <p:sp>
        <p:nvSpPr>
          <p:cNvPr id="13316" name="Rectangle 4"/>
          <p:cNvSpPr>
            <a:spLocks noChangeArrowheads="1"/>
          </p:cNvSpPr>
          <p:nvPr/>
        </p:nvSpPr>
        <p:spPr bwMode="auto">
          <a:xfrm>
            <a:off x="958800" y="1462490"/>
            <a:ext cx="3857625" cy="1785104"/>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Leerproduct</a:t>
            </a:r>
          </a:p>
          <a:p>
            <a:r>
              <a:rPr lang="nl-NL" sz="1100" dirty="0">
                <a:ea typeface="Calibri" pitchFamily="34" charset="0"/>
                <a:cs typeface="Arial" charset="0"/>
              </a:rPr>
              <a:t>Maak een presentatie- map om jouw idee aantrekkelijk aan te bieden. </a:t>
            </a:r>
          </a:p>
          <a:p>
            <a:r>
              <a:rPr lang="nl-NL" sz="1100" dirty="0">
                <a:ea typeface="Calibri" pitchFamily="34" charset="0"/>
                <a:cs typeface="Arial" charset="0"/>
              </a:rPr>
              <a:t>Daarin zit een kort PVA (plan van aanpak)</a:t>
            </a:r>
          </a:p>
          <a:p>
            <a:endParaRPr lang="nl-NL" sz="1100" dirty="0">
              <a:ea typeface="Calibri" pitchFamily="34" charset="0"/>
              <a:cs typeface="Arial" charset="0"/>
            </a:endParaRPr>
          </a:p>
          <a:p>
            <a:r>
              <a:rPr lang="nl-NL" sz="1100" dirty="0">
                <a:ea typeface="Calibri" pitchFamily="34" charset="0"/>
                <a:cs typeface="Arial" charset="0"/>
              </a:rPr>
              <a:t>Leg uit waarom jouw presentatiemap past bij de stakeholders</a:t>
            </a:r>
          </a:p>
          <a:p>
            <a:endParaRPr lang="nl-NL" sz="1100" dirty="0">
              <a:ea typeface="Calibri" pitchFamily="34" charset="0"/>
              <a:cs typeface="Arial" charset="0"/>
            </a:endParaRPr>
          </a:p>
          <a:p>
            <a:endParaRPr lang="nl-NL" sz="1100" dirty="0">
              <a:ea typeface="Calibri" pitchFamily="34" charset="0"/>
              <a:cs typeface="Arial" charset="0"/>
            </a:endParaRPr>
          </a:p>
          <a:p>
            <a:endParaRPr lang="nl-NL" sz="1100" dirty="0">
              <a:ea typeface="Calibri" pitchFamily="34" charset="0"/>
              <a:cs typeface="Arial" charset="0"/>
            </a:endParaRPr>
          </a:p>
        </p:txBody>
      </p:sp>
      <p:sp>
        <p:nvSpPr>
          <p:cNvPr id="13317" name="Rectangle 5"/>
          <p:cNvSpPr>
            <a:spLocks noChangeArrowheads="1"/>
          </p:cNvSpPr>
          <p:nvPr/>
        </p:nvSpPr>
        <p:spPr bwMode="auto">
          <a:xfrm>
            <a:off x="954263" y="3200386"/>
            <a:ext cx="3857625" cy="2123658"/>
          </a:xfrm>
          <a:prstGeom prst="rect">
            <a:avLst/>
          </a:prstGeom>
          <a:noFill/>
          <a:ln w="9525">
            <a:solidFill>
              <a:schemeClr val="tx1"/>
            </a:solidFill>
            <a:miter lim="800000"/>
            <a:headEnd/>
            <a:tailEnd/>
          </a:ln>
        </p:spPr>
        <p:txBody>
          <a:bodyPr anchor="ctr">
            <a:spAutoFit/>
          </a:bodyPr>
          <a:lstStyle/>
          <a:p>
            <a:r>
              <a:rPr lang="nl-NL" sz="1100" b="1" dirty="0" err="1">
                <a:solidFill>
                  <a:srgbClr val="0070C0"/>
                </a:solidFill>
                <a:ea typeface="Calibri" pitchFamily="34" charset="0"/>
                <a:cs typeface="Arial" charset="0"/>
              </a:rPr>
              <a:t>Leerpad</a:t>
            </a:r>
            <a:r>
              <a:rPr lang="nl-NL" sz="1100" b="1" dirty="0">
                <a:ea typeface="Calibri" pitchFamily="34" charset="0"/>
                <a:cs typeface="Arial" charset="0"/>
              </a:rPr>
              <a:t>			        </a:t>
            </a:r>
          </a:p>
          <a:p>
            <a:pPr marL="171450" indent="-171450">
              <a:buFont typeface="Arial" pitchFamily="34" charset="0"/>
              <a:buChar char="•"/>
            </a:pPr>
            <a:r>
              <a:rPr lang="nl-NL" sz="1100" dirty="0"/>
              <a:t>Jouw plan biedt de basis voor de presentatie</a:t>
            </a:r>
          </a:p>
          <a:p>
            <a:pPr marL="171450" indent="-171450">
              <a:buFont typeface="Arial" pitchFamily="34" charset="0"/>
              <a:buChar char="•"/>
            </a:pPr>
            <a:r>
              <a:rPr lang="nl-NL" sz="1100" dirty="0"/>
              <a:t>Wie zijn de stakeholders?</a:t>
            </a:r>
          </a:p>
          <a:p>
            <a:pPr marL="171450" indent="-171450">
              <a:buFont typeface="Arial" pitchFamily="34" charset="0"/>
              <a:buChar char="•"/>
            </a:pPr>
            <a:r>
              <a:rPr lang="nl-NL" sz="1100" dirty="0"/>
              <a:t>Maak aantrekkelijke weergaven van jouw activiteit en inrichting</a:t>
            </a:r>
          </a:p>
          <a:p>
            <a:pPr marL="171450" indent="-171450">
              <a:buFont typeface="Arial" pitchFamily="34" charset="0"/>
              <a:buChar char="•"/>
            </a:pPr>
            <a:r>
              <a:rPr lang="nl-NL" sz="1100" dirty="0" err="1"/>
              <a:t>Maquetes</a:t>
            </a:r>
            <a:r>
              <a:rPr lang="nl-NL" sz="1100" dirty="0"/>
              <a:t>, moodboards  alles is toegestaan.</a:t>
            </a:r>
          </a:p>
          <a:p>
            <a:pPr marL="171450" indent="-171450">
              <a:buFont typeface="Arial" pitchFamily="34" charset="0"/>
              <a:buChar char="•"/>
            </a:pPr>
            <a:r>
              <a:rPr lang="nl-NL" sz="1100" dirty="0"/>
              <a:t>Beschrijf in een kort </a:t>
            </a:r>
            <a:r>
              <a:rPr lang="nl-NL" sz="1100" dirty="0" err="1"/>
              <a:t>pva</a:t>
            </a:r>
            <a:r>
              <a:rPr lang="nl-NL" sz="1100" dirty="0"/>
              <a:t> (minimaal 1 a4 maximaal 2 a4) hoe jullie de stakeholders proberen te overtuigen. Oftewel </a:t>
            </a:r>
            <a:r>
              <a:rPr lang="nl-NL" sz="1100" dirty="0" err="1"/>
              <a:t>julie</a:t>
            </a:r>
            <a:r>
              <a:rPr lang="nl-NL" sz="1100" dirty="0"/>
              <a:t> strategie (ook hierin creatief aub</a:t>
            </a:r>
          </a:p>
          <a:p>
            <a:pPr marL="171450" indent="-171450">
              <a:buFont typeface="Arial" pitchFamily="34" charset="0"/>
              <a:buChar char="•"/>
            </a:pPr>
            <a:r>
              <a:rPr lang="nl-NL" sz="1100" dirty="0"/>
              <a:t>Beschrijf minimaal 3 bronnen die jou het idee voor deze strategie hebben gegeven.</a:t>
            </a:r>
            <a:br>
              <a:rPr lang="nl-NL" sz="1100" dirty="0"/>
            </a:br>
            <a:endParaRPr lang="nl-NL" sz="1100" b="1" dirty="0">
              <a:ea typeface="Calibri" pitchFamily="34" charset="0"/>
              <a:cs typeface="Arial" charset="0"/>
            </a:endParaRPr>
          </a:p>
        </p:txBody>
      </p:sp>
      <p:sp>
        <p:nvSpPr>
          <p:cNvPr id="13318" name="Rectangle 6"/>
          <p:cNvSpPr>
            <a:spLocks noChangeArrowheads="1"/>
          </p:cNvSpPr>
          <p:nvPr/>
        </p:nvSpPr>
        <p:spPr bwMode="auto">
          <a:xfrm>
            <a:off x="5070123" y="499477"/>
            <a:ext cx="3500437" cy="1446550"/>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p>
          <a:p>
            <a:pPr eaLnBrk="0" hangingPunct="0">
              <a:buFont typeface="Arial" charset="0"/>
              <a:buChar char="•"/>
            </a:pPr>
            <a:r>
              <a:rPr lang="nl-NL" sz="1100" dirty="0">
                <a:latin typeface="Arial"/>
                <a:ea typeface="Calibri" pitchFamily="34" charset="0"/>
                <a:cs typeface="Arial"/>
              </a:rPr>
              <a:t>Elke week is er tijdens de VT- uren gelegenheid     om hier aan te werken en wordt per groepje de voortgang gepresenteerd</a:t>
            </a:r>
          </a:p>
          <a:p>
            <a:pPr marL="171450" indent="-171450" eaLnBrk="0" hangingPunct="0">
              <a:buFont typeface="Arial" pitchFamily="34" charset="0"/>
              <a:buChar char="•"/>
            </a:pPr>
            <a:r>
              <a:rPr lang="nl-NL" sz="1100" dirty="0"/>
              <a:t>Deze opdracht maak je in kleine groepjes</a:t>
            </a:r>
          </a:p>
          <a:p>
            <a:pPr marL="171450" indent="-171450" eaLnBrk="0" hangingPunct="0">
              <a:buFont typeface="Arial" pitchFamily="34" charset="0"/>
              <a:buChar char="•"/>
            </a:pPr>
            <a:r>
              <a:rPr lang="nl-NL" sz="1100" dirty="0">
                <a:latin typeface="Arial"/>
                <a:ea typeface="Calibri" pitchFamily="34" charset="0"/>
                <a:cs typeface="Arial"/>
              </a:rPr>
              <a:t>Versie 1 </a:t>
            </a:r>
            <a:r>
              <a:rPr lang="nl-NL" sz="1100" dirty="0"/>
              <a:t>25 maart</a:t>
            </a:r>
            <a:endParaRPr lang="nl-NL" sz="1100" dirty="0">
              <a:ea typeface="Calibri" pitchFamily="34" charset="0"/>
              <a:cs typeface="Arial" charset="0"/>
            </a:endParaRPr>
          </a:p>
          <a:p>
            <a:pPr marL="171450" indent="-171450" eaLnBrk="0" hangingPunct="0">
              <a:buFont typeface="Arial" pitchFamily="34" charset="0"/>
              <a:buChar char="•"/>
            </a:pPr>
            <a:r>
              <a:rPr lang="nl-NL" sz="1100" dirty="0">
                <a:latin typeface="Arial"/>
                <a:ea typeface="Calibri" pitchFamily="34" charset="0"/>
                <a:cs typeface="Arial"/>
              </a:rPr>
              <a:t>Versie 2 2 april</a:t>
            </a:r>
            <a:endParaRPr lang="nl-NL" sz="1100" dirty="0">
              <a:ea typeface="Calibri" pitchFamily="34" charset="0"/>
              <a:cs typeface="Arial" charset="0"/>
            </a:endParaRPr>
          </a:p>
          <a:p>
            <a:pPr eaLnBrk="0" hangingPunct="0"/>
            <a:endParaRPr lang="nl-NL" sz="1100" dirty="0">
              <a:ea typeface="Calibri" pitchFamily="34" charset="0"/>
              <a:cs typeface="Arial" charset="0"/>
            </a:endParaRPr>
          </a:p>
        </p:txBody>
      </p:sp>
      <p:sp>
        <p:nvSpPr>
          <p:cNvPr id="13321" name="Rectangle 8"/>
          <p:cNvSpPr>
            <a:spLocks noChangeArrowheads="1"/>
          </p:cNvSpPr>
          <p:nvPr/>
        </p:nvSpPr>
        <p:spPr bwMode="auto">
          <a:xfrm>
            <a:off x="5070123" y="2431478"/>
            <a:ext cx="3500437" cy="769441"/>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Bronnen</a:t>
            </a:r>
          </a:p>
          <a:p>
            <a:pPr marL="0" indent="0">
              <a:buNone/>
            </a:pPr>
            <a:r>
              <a:rPr lang="nl-NL" sz="1100" dirty="0"/>
              <a:t>De lessen en presentaties</a:t>
            </a:r>
          </a:p>
          <a:p>
            <a:pPr marL="0" indent="0">
              <a:buNone/>
            </a:pPr>
            <a:r>
              <a:rPr lang="nl-NL" sz="1100" dirty="0"/>
              <a:t>2 april</a:t>
            </a:r>
          </a:p>
          <a:p>
            <a:endParaRPr lang="nl-NL" sz="1100" b="1" dirty="0">
              <a:solidFill>
                <a:srgbClr val="0070C0"/>
              </a:solidFill>
              <a:ea typeface="Calibri" pitchFamily="34" charset="0"/>
              <a:cs typeface="Arial" charset="0"/>
            </a:endParaRPr>
          </a:p>
        </p:txBody>
      </p:sp>
      <p:sp>
        <p:nvSpPr>
          <p:cNvPr id="15" name="Rechthoek 14"/>
          <p:cNvSpPr/>
          <p:nvPr/>
        </p:nvSpPr>
        <p:spPr>
          <a:xfrm>
            <a:off x="928688" y="6704013"/>
            <a:ext cx="8215312"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 name="Tekstvak 1"/>
          <p:cNvSpPr txBox="1"/>
          <p:nvPr/>
        </p:nvSpPr>
        <p:spPr>
          <a:xfrm>
            <a:off x="929756" y="-29780"/>
            <a:ext cx="8214244" cy="369332"/>
          </a:xfrm>
          <a:prstGeom prst="rect">
            <a:avLst/>
          </a:prstGeom>
          <a:noFill/>
        </p:spPr>
        <p:txBody>
          <a:bodyPr wrap="square" rtlCol="0" anchor="t">
            <a:spAutoFit/>
          </a:bodyPr>
          <a:lstStyle/>
          <a:p>
            <a:r>
              <a:rPr lang="nl-NL" dirty="0">
                <a:latin typeface="Arial"/>
                <a:cs typeface="Arial"/>
              </a:rPr>
              <a:t>2021_ DCV VT LA  4– ‘Verkoop je idee aan stakeholders’</a:t>
            </a:r>
          </a:p>
        </p:txBody>
      </p:sp>
      <p:sp>
        <p:nvSpPr>
          <p:cNvPr id="5" name="Tekstvak 4"/>
          <p:cNvSpPr txBox="1"/>
          <p:nvPr/>
        </p:nvSpPr>
        <p:spPr>
          <a:xfrm>
            <a:off x="251520" y="6178691"/>
            <a:ext cx="8916987" cy="307777"/>
          </a:xfrm>
          <a:prstGeom prst="rect">
            <a:avLst/>
          </a:prstGeom>
          <a:noFill/>
        </p:spPr>
        <p:txBody>
          <a:bodyPr wrap="square" rtlCol="0">
            <a:spAutoFit/>
          </a:bodyPr>
          <a:lstStyle/>
          <a:p>
            <a:pPr algn="ctr"/>
            <a:endParaRPr lang="nl-NL" sz="1400" b="1" i="1" dirty="0"/>
          </a:p>
        </p:txBody>
      </p:sp>
      <p:pic>
        <p:nvPicPr>
          <p:cNvPr id="6" name="Afbeelding 5">
            <a:extLst>
              <a:ext uri="{FF2B5EF4-FFF2-40B4-BE49-F238E27FC236}">
                <a16:creationId xmlns:a16="http://schemas.microsoft.com/office/drawing/2014/main" id="{D4A73978-1440-4C8B-A636-9545D4952869}"/>
              </a:ext>
            </a:extLst>
          </p:cNvPr>
          <p:cNvPicPr>
            <a:picLocks noChangeAspect="1"/>
          </p:cNvPicPr>
          <p:nvPr/>
        </p:nvPicPr>
        <p:blipFill>
          <a:blip r:embed="rId2"/>
          <a:stretch>
            <a:fillRect/>
          </a:stretch>
        </p:blipFill>
        <p:spPr>
          <a:xfrm>
            <a:off x="5070123" y="3822835"/>
            <a:ext cx="3896421" cy="2262952"/>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1FADF7D1B988245B1414887988CB676" ma:contentTypeVersion="7" ma:contentTypeDescription="Een nieuw document maken." ma:contentTypeScope="" ma:versionID="653225b50c932f8fbefe15d7aed2597a">
  <xsd:schema xmlns:xsd="http://www.w3.org/2001/XMLSchema" xmlns:xs="http://www.w3.org/2001/XMLSchema" xmlns:p="http://schemas.microsoft.com/office/2006/metadata/properties" xmlns:ns2="04a8cfdc-dc7c-4728-8468-1752323b6dce" targetNamespace="http://schemas.microsoft.com/office/2006/metadata/properties" ma:root="true" ma:fieldsID="176c809b388a38541564c2441b046995" ns2:_="">
    <xsd:import namespace="04a8cfdc-dc7c-4728-8468-1752323b6dc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8cfdc-dc7c-4728-8468-1752323b6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5F6640-313A-4970-80CB-E2AF602305F7}">
  <ds:schemaRefs>
    <ds:schemaRef ds:uri="http://schemas.microsoft.com/sharepoint/v3/contenttype/forms"/>
  </ds:schemaRefs>
</ds:datastoreItem>
</file>

<file path=customXml/itemProps2.xml><?xml version="1.0" encoding="utf-8"?>
<ds:datastoreItem xmlns:ds="http://schemas.openxmlformats.org/officeDocument/2006/customXml" ds:itemID="{2CFB4429-BE36-4342-AF87-D7C35FB865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a8cfdc-dc7c-4728-8468-1752323b6d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9DA07B-6780-4237-98B2-B6F9F5A3FC86}">
  <ds:schemaRefs>
    <ds:schemaRef ds:uri="http://purl.org/dc/elements/1.1/"/>
    <ds:schemaRef ds:uri="http://purl.org/dc/terms/"/>
    <ds:schemaRef ds:uri="http://schemas.microsoft.com/office/infopath/2007/PartnerControls"/>
    <ds:schemaRef ds:uri="47a28104-336f-447d-946e-e305ac2bcd47"/>
    <ds:schemaRef ds:uri="http://schemas.microsoft.com/office/2006/documentManagement/types"/>
    <ds:schemaRef ds:uri="http://www.w3.org/XML/1998/namespace"/>
    <ds:schemaRef ds:uri="34354c1b-6b8c-435b-ad50-990538c19557"/>
    <ds:schemaRef ds:uri="http://schemas.microsoft.com/office/2006/metadata/properti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841</TotalTime>
  <Words>217</Words>
  <Application>Microsoft Office PowerPoint</Application>
  <PresentationFormat>Diavoorstelling (4:3)</PresentationFormat>
  <Paragraphs>24</Paragraphs>
  <Slides>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Machiel Huizer</cp:lastModifiedBy>
  <cp:revision>77</cp:revision>
  <dcterms:created xsi:type="dcterms:W3CDTF">2010-03-30T09:26:20Z</dcterms:created>
  <dcterms:modified xsi:type="dcterms:W3CDTF">2021-03-16T11:59:08Z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0x010100C1FADF7D1B988245B1414887988CB676</vt:lpwstr>
  </property>
</Properties>
</file>